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8"/>
  </p:notesMasterIdLst>
  <p:sldIdLst>
    <p:sldId id="256" r:id="rId2"/>
    <p:sldId id="285" r:id="rId3"/>
    <p:sldId id="264" r:id="rId4"/>
    <p:sldId id="299" r:id="rId5"/>
    <p:sldId id="302" r:id="rId6"/>
    <p:sldId id="303" r:id="rId7"/>
    <p:sldId id="265" r:id="rId8"/>
    <p:sldId id="266" r:id="rId9"/>
    <p:sldId id="283" r:id="rId10"/>
    <p:sldId id="267" r:id="rId11"/>
    <p:sldId id="268" r:id="rId12"/>
    <p:sldId id="269" r:id="rId13"/>
    <p:sldId id="281" r:id="rId14"/>
    <p:sldId id="287" r:id="rId15"/>
    <p:sldId id="293" r:id="rId16"/>
    <p:sldId id="292" r:id="rId17"/>
    <p:sldId id="295" r:id="rId18"/>
    <p:sldId id="278" r:id="rId19"/>
    <p:sldId id="279" r:id="rId20"/>
    <p:sldId id="300" r:id="rId21"/>
    <p:sldId id="298" r:id="rId22"/>
    <p:sldId id="286" r:id="rId23"/>
    <p:sldId id="273" r:id="rId24"/>
    <p:sldId id="301" r:id="rId25"/>
    <p:sldId id="259" r:id="rId26"/>
    <p:sldId id="261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99CCFF"/>
    <a:srgbClr val="FF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57" autoAdjust="0"/>
    <p:restoredTop sz="94660" autoAdjust="0"/>
  </p:normalViewPr>
  <p:slideViewPr>
    <p:cSldViewPr>
      <p:cViewPr varScale="1">
        <p:scale>
          <a:sx n="59" d="100"/>
          <a:sy n="59" d="100"/>
        </p:scale>
        <p:origin x="-7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74DA498-80FB-4BEF-BA33-7A9BF6D48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11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DAAAD-6C67-4C85-A78D-AF4B6CBAE878}" type="slidenum">
              <a:rPr lang="en-US"/>
              <a:pPr/>
              <a:t>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2236E2-155C-401F-9E77-CA69A97C20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09601-5BD2-436F-94F4-95CC0ACA9A9E}" type="slidenum">
              <a:rPr lang="en-US"/>
              <a:pPr/>
              <a:t>23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A3082-2988-47C1-9D7A-6B9B91C2D473}" type="slidenum">
              <a:rPr lang="en-US"/>
              <a:pPr/>
              <a:t>25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9BFCC-FB46-49FD-9342-217C59458BC9}" type="slidenum">
              <a:rPr lang="en-US"/>
              <a:pPr/>
              <a:t>26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CA801-DCAF-447F-940A-71756D4E8674}" type="slidenum">
              <a:rPr lang="en-US"/>
              <a:pPr/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F5DA0-240D-42DB-91D3-71CC84A6416E}" type="slidenum">
              <a:rPr lang="en-US"/>
              <a:pPr/>
              <a:t>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D97E4-2B08-4AD7-B158-0858D1ACFB79}" type="slidenum">
              <a:rPr lang="en-US"/>
              <a:pPr/>
              <a:t>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1A9A1-BC9F-469E-A65F-32B2D2D65BC1}" type="slidenum">
              <a:rPr lang="en-US"/>
              <a:pPr/>
              <a:t>10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1CAE4-3C60-4E82-839C-073A4DF5D5ED}" type="slidenum">
              <a:rPr lang="en-US"/>
              <a:pPr/>
              <a:t>11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EE533-5BBF-4481-8981-B702E3A419F0}" type="slidenum">
              <a:rPr lang="en-US"/>
              <a:pPr/>
              <a:t>12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Distribute Effort guidelines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Effort is not standards-based – teachers need to be able to justify grades with specific examples of what students do.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9778B5-C6B0-4438-B90F-4270F4ED3CA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8EA828-DC5A-4E7C-B2B3-A1FB4BE24A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E478E-13BB-434C-9BC6-A690236D78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4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4BD5F-11EE-4FD5-8033-4C25189E3D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4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70E44-1649-4472-8A11-C878C0CD16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3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5EF77-358F-4FB3-9F52-492B8F07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30D5D-2A2B-40EA-9E2E-3FA68B1505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62F41-DB13-428D-B632-9812FDB0F4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4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34398-22CA-4BEC-AE03-88728A730F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2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64A73-9ACC-4CD6-ABF2-8D9774E673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0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AFE86-04A3-4C7E-967E-23531EB8DB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5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126A4-AD7E-422D-ADD4-4AA3EB3687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4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09E1A-8582-4442-9C1A-6D44057CE7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2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D9D73-4992-44DC-AD99-AC20062F01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8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59BF35-B42A-439B-A312-1144527121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6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ediapoulis@fcps.ed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8991600" cy="14700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800" dirty="0" smtClean="0">
                <a:solidFill>
                  <a:srgbClr val="002060"/>
                </a:solidFill>
                <a:latin typeface="Cooper Black" panose="0208090404030B020404" pitchFamily="18" charset="0"/>
              </a:rPr>
              <a:t>Welcome to </a:t>
            </a:r>
            <a:br>
              <a:rPr lang="en-US" sz="4800" dirty="0" smtClean="0">
                <a:solidFill>
                  <a:srgbClr val="002060"/>
                </a:solidFill>
                <a:latin typeface="Cooper Black" panose="0208090404030B020404" pitchFamily="18" charset="0"/>
              </a:rPr>
            </a:br>
            <a:r>
              <a:rPr lang="en-US" sz="4800" dirty="0" smtClean="0">
                <a:solidFill>
                  <a:srgbClr val="002060"/>
                </a:solidFill>
                <a:latin typeface="Cooper Black" panose="0208090404030B020404" pitchFamily="18" charset="0"/>
              </a:rPr>
              <a:t>Back-to-School</a:t>
            </a:r>
            <a:br>
              <a:rPr lang="en-US" sz="4800" dirty="0" smtClean="0">
                <a:solidFill>
                  <a:srgbClr val="002060"/>
                </a:solidFill>
                <a:latin typeface="Cooper Black" panose="0208090404030B020404" pitchFamily="18" charset="0"/>
              </a:rPr>
            </a:br>
            <a:r>
              <a:rPr lang="en-US" sz="4800" dirty="0" smtClean="0">
                <a:solidFill>
                  <a:srgbClr val="002060"/>
                </a:solidFill>
                <a:latin typeface="Cooper Black" panose="0208090404030B020404" pitchFamily="18" charset="0"/>
              </a:rPr>
              <a:t> Night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erlin Sans FB Demi" pitchFamily="34" charset="0"/>
              </a:rPr>
              <a:t>Ms. Diapoulis</a:t>
            </a:r>
          </a:p>
          <a:p>
            <a:pPr eaLnBrk="1" hangingPunct="1"/>
            <a:r>
              <a:rPr lang="en-US" dirty="0" smtClean="0">
                <a:latin typeface="Berlin Sans FB Demi" pitchFamily="34" charset="0"/>
              </a:rPr>
              <a:t>4</a:t>
            </a:r>
            <a:r>
              <a:rPr lang="en-US" baseline="30000" dirty="0" smtClean="0">
                <a:latin typeface="Berlin Sans FB Demi" pitchFamily="34" charset="0"/>
              </a:rPr>
              <a:t>th</a:t>
            </a:r>
            <a:r>
              <a:rPr lang="en-US" dirty="0" smtClean="0">
                <a:latin typeface="Berlin Sans FB Demi" pitchFamily="34" charset="0"/>
              </a:rPr>
              <a:t> Grade AAP</a:t>
            </a:r>
          </a:p>
          <a:p>
            <a:pPr eaLnBrk="1" hangingPunct="1"/>
            <a:r>
              <a:rPr lang="en-US" dirty="0" smtClean="0">
                <a:latin typeface="Berlin Sans FB Demi" pitchFamily="34" charset="0"/>
              </a:rPr>
              <a:t>September 16, 2015</a:t>
            </a:r>
          </a:p>
        </p:txBody>
      </p:sp>
      <p:pic>
        <p:nvPicPr>
          <p:cNvPr id="4" name="Picture 3" descr="class photo 2011-12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2362200"/>
            <a:ext cx="4419600" cy="26624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57200"/>
            <a:ext cx="8305800" cy="6248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dirty="0" smtClean="0">
              <a:latin typeface="Berlin Sans FB Dem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Berlin Sans FB Demi" pitchFamily="34" charset="0"/>
              </a:rPr>
              <a:t>Math (4</a:t>
            </a:r>
            <a:r>
              <a:rPr lang="en-US" baseline="30000" dirty="0" smtClean="0">
                <a:latin typeface="Berlin Sans FB Demi" pitchFamily="34" charset="0"/>
              </a:rPr>
              <a:t>th</a:t>
            </a:r>
            <a:r>
              <a:rPr lang="en-US" dirty="0" smtClean="0">
                <a:latin typeface="Berlin Sans FB Demi" pitchFamily="34" charset="0"/>
              </a:rPr>
              <a:t> and 5</a:t>
            </a:r>
            <a:r>
              <a:rPr lang="en-US" baseline="30000" dirty="0" smtClean="0">
                <a:latin typeface="Berlin Sans FB Demi" pitchFamily="34" charset="0"/>
              </a:rPr>
              <a:t>th</a:t>
            </a:r>
            <a:r>
              <a:rPr lang="en-US" dirty="0" smtClean="0">
                <a:latin typeface="Berlin Sans FB Demi" pitchFamily="34" charset="0"/>
              </a:rPr>
              <a:t> material)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Berlin Sans FB Demi" pitchFamily="34" charset="0"/>
              </a:rPr>
              <a:t>Patterns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Berlin Sans FB Demi" pitchFamily="34" charset="0"/>
              </a:rPr>
              <a:t>Place Value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Berlin Sans FB Demi" pitchFamily="34" charset="0"/>
              </a:rPr>
              <a:t>Fractions and Decimals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Berlin Sans FB Demi" pitchFamily="34" charset="0"/>
              </a:rPr>
              <a:t>Properties of Whole Numbers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Berlin Sans FB Demi" pitchFamily="34" charset="0"/>
              </a:rPr>
              <a:t>Measurements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Berlin Sans FB Demi" pitchFamily="34" charset="0"/>
              </a:rPr>
              <a:t>Elapsed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Berlin Sans FB Demi" pitchFamily="34" charset="0"/>
              </a:rPr>
              <a:t>Geometry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Berlin Sans FB Demi" pitchFamily="34" charset="0"/>
              </a:rPr>
              <a:t>Graphing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Berlin Sans FB Demi" pitchFamily="34" charset="0"/>
              </a:rPr>
              <a:t>Probability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2400" dirty="0">
              <a:latin typeface="Berlin Sans FB Demi" pitchFamily="34" charset="0"/>
            </a:endParaRP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Berlin Sans FB Demi" pitchFamily="34" charset="0"/>
              </a:rPr>
              <a:t>The </a:t>
            </a:r>
            <a:r>
              <a:rPr lang="en-US" sz="2400" dirty="0" smtClean="0">
                <a:latin typeface="Berlin Sans FB Demi" pitchFamily="34" charset="0"/>
              </a:rPr>
              <a:t>math textbook is entirely online. </a:t>
            </a:r>
            <a:r>
              <a:rPr lang="en-US" sz="2400" dirty="0" smtClean="0">
                <a:latin typeface="Berlin Sans FB Demi" pitchFamily="34" charset="0"/>
              </a:rPr>
              <a:t> Instructions on how to gain access will be posted on Blackboard. </a:t>
            </a:r>
            <a:endParaRPr lang="en-US" sz="2400" dirty="0" smtClean="0">
              <a:latin typeface="Berlin Sans FB Demi" pitchFamily="34" charset="0"/>
            </a:endParaRPr>
          </a:p>
          <a:p>
            <a:pPr lvl="1" eaLnBrk="1" hangingPunct="1">
              <a:lnSpc>
                <a:spcPct val="80000"/>
              </a:lnSpc>
              <a:buNone/>
            </a:pPr>
            <a:endParaRPr lang="en-US" sz="2400" dirty="0" smtClean="0">
              <a:latin typeface="Berlin Sans FB Demi" pitchFamily="34" charset="0"/>
            </a:endParaRP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Berlin Sans FB Demi" pitchFamily="34" charset="0"/>
              </a:rPr>
              <a:t>STUDENTS WILL TAKE THE 4</a:t>
            </a:r>
            <a:r>
              <a:rPr lang="en-US" sz="2400" baseline="30000" dirty="0" smtClean="0">
                <a:latin typeface="Berlin Sans FB Demi" panose="020E0802020502020306" pitchFamily="34" charset="0"/>
              </a:rPr>
              <a:t>th</a:t>
            </a:r>
            <a:r>
              <a:rPr lang="en-US" sz="2400" dirty="0" smtClean="0">
                <a:latin typeface="Berlin Sans FB Demi" panose="020E0802020502020306" pitchFamily="34" charset="0"/>
              </a:rPr>
              <a:t> GRADE MATH SOL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buNone/>
            </a:pPr>
            <a:endParaRPr lang="en-US" sz="2400" dirty="0" smtClean="0"/>
          </a:p>
        </p:txBody>
      </p:sp>
      <p:pic>
        <p:nvPicPr>
          <p:cNvPr id="20485" name="Picture 5" descr="j02337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140772">
            <a:off x="6428581" y="505619"/>
            <a:ext cx="2111375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MCj039752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544" y="3150945"/>
            <a:ext cx="2398730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79438"/>
            <a:ext cx="8229600" cy="5897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800" dirty="0" smtClean="0">
              <a:latin typeface="Berlin Sans FB Demi" pitchFamily="34" charset="0"/>
            </a:endParaRPr>
          </a:p>
          <a:p>
            <a:pPr eaLnBrk="1" hangingPunct="1"/>
            <a:r>
              <a:rPr lang="en-US" dirty="0" smtClean="0">
                <a:latin typeface="Berlin Sans FB Demi" pitchFamily="34" charset="0"/>
              </a:rPr>
              <a:t>Science</a:t>
            </a:r>
          </a:p>
          <a:p>
            <a:pPr lvl="1" eaLnBrk="1" hangingPunct="1"/>
            <a:r>
              <a:rPr lang="en-US" sz="2400" dirty="0" smtClean="0">
                <a:latin typeface="Berlin Sans FB Demi" pitchFamily="34" charset="0"/>
              </a:rPr>
              <a:t>Units</a:t>
            </a:r>
          </a:p>
          <a:p>
            <a:pPr lvl="2" eaLnBrk="1" hangingPunct="1"/>
            <a:r>
              <a:rPr lang="en-US" sz="2000" dirty="0" smtClean="0">
                <a:latin typeface="Berlin Sans FB Demi" panose="020E0802020502020306" pitchFamily="34" charset="0"/>
              </a:rPr>
              <a:t>Magnetism and Electricity</a:t>
            </a:r>
          </a:p>
          <a:p>
            <a:pPr lvl="2" eaLnBrk="1" hangingPunct="1"/>
            <a:r>
              <a:rPr lang="en-US" sz="2000" dirty="0" smtClean="0">
                <a:latin typeface="Berlin Sans FB Demi" panose="020E0802020502020306" pitchFamily="34" charset="0"/>
              </a:rPr>
              <a:t>Weather and Space</a:t>
            </a:r>
          </a:p>
          <a:p>
            <a:pPr lvl="2" eaLnBrk="1" hangingPunct="1"/>
            <a:r>
              <a:rPr lang="en-US" sz="2000" dirty="0" smtClean="0">
                <a:latin typeface="Berlin Sans FB Demi" panose="020E0802020502020306" pitchFamily="34" charset="0"/>
              </a:rPr>
              <a:t>Force and Motion</a:t>
            </a:r>
          </a:p>
          <a:p>
            <a:pPr lvl="2" eaLnBrk="1" hangingPunct="1"/>
            <a:r>
              <a:rPr lang="en-US" sz="2000" dirty="0" smtClean="0">
                <a:latin typeface="Berlin Sans FB Demi" panose="020E0802020502020306" pitchFamily="34" charset="0"/>
              </a:rPr>
              <a:t>Plant Anatomy</a:t>
            </a:r>
          </a:p>
          <a:p>
            <a:pPr lvl="2" eaLnBrk="1" hangingPunct="1"/>
            <a:r>
              <a:rPr lang="en-US" sz="2000" dirty="0" smtClean="0">
                <a:latin typeface="Berlin Sans FB Demi" panose="020E0802020502020306" pitchFamily="34" charset="0"/>
              </a:rPr>
              <a:t>Virginia Ecosystem</a:t>
            </a:r>
          </a:p>
          <a:p>
            <a:pPr lvl="1" eaLnBrk="1" hangingPunct="1"/>
            <a:r>
              <a:rPr lang="en-US" sz="2400" dirty="0" smtClean="0">
                <a:latin typeface="Berlin Sans FB Demi" panose="020E0802020502020306" pitchFamily="34" charset="0"/>
              </a:rPr>
              <a:t>Grades are based on the upkeep and responses to student labs and discussion during groups</a:t>
            </a:r>
          </a:p>
          <a:p>
            <a:pPr lvl="1" eaLnBrk="1" hangingPunct="1"/>
            <a:r>
              <a:rPr lang="en-US" sz="2400" dirty="0" smtClean="0">
                <a:latin typeface="Berlin Sans FB Demi" panose="020E0802020502020306" pitchFamily="34" charset="0"/>
              </a:rPr>
              <a:t>Quizzes after each lesson</a:t>
            </a:r>
          </a:p>
          <a:p>
            <a:pPr lvl="1" eaLnBrk="1" hangingPunct="1"/>
            <a:r>
              <a:rPr lang="en-US" sz="2400" dirty="0" smtClean="0">
                <a:latin typeface="Berlin Sans FB Demi" panose="020E0802020502020306" pitchFamily="34" charset="0"/>
              </a:rPr>
              <a:t>Tests after each unit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09600"/>
            <a:ext cx="30511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 l="3137" r="3137"/>
          <a:stretch>
            <a:fillRect/>
          </a:stretch>
        </p:blipFill>
        <p:spPr bwMode="auto">
          <a:xfrm>
            <a:off x="5032375" y="532114"/>
            <a:ext cx="3505200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Berlin Sans FB Demi" pitchFamily="34" charset="0"/>
              </a:rPr>
              <a:t>Standardized Testing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Berlin Sans FB Demi" pitchFamily="34" charset="0"/>
              </a:rPr>
              <a:t>Fourth Grade SOLs</a:t>
            </a:r>
            <a:endParaRPr lang="en-US" sz="2000" dirty="0" smtClean="0">
              <a:latin typeface="Berlin Sans FB Demi" pitchFamily="34" charset="0"/>
            </a:endParaRPr>
          </a:p>
          <a:p>
            <a:pPr lvl="1" eaLnBrk="1" hangingPunct="1"/>
            <a:r>
              <a:rPr lang="en-US" dirty="0" smtClean="0">
                <a:latin typeface="Berlin Sans FB Demi" pitchFamily="34" charset="0"/>
              </a:rPr>
              <a:t>Reading </a:t>
            </a:r>
          </a:p>
          <a:p>
            <a:pPr lvl="1" eaLnBrk="1" hangingPunct="1"/>
            <a:r>
              <a:rPr lang="en-US" dirty="0" smtClean="0">
                <a:latin typeface="Berlin Sans FB Demi" pitchFamily="34" charset="0"/>
              </a:rPr>
              <a:t>Math (take 4</a:t>
            </a:r>
            <a:r>
              <a:rPr lang="en-US" baseline="30000" dirty="0" smtClean="0">
                <a:latin typeface="Berlin Sans FB Demi" pitchFamily="34" charset="0"/>
              </a:rPr>
              <a:t>th</a:t>
            </a:r>
            <a:r>
              <a:rPr lang="en-US" dirty="0" smtClean="0">
                <a:latin typeface="Berlin Sans FB Demi" pitchFamily="34" charset="0"/>
              </a:rPr>
              <a:t> grade)</a:t>
            </a:r>
          </a:p>
          <a:p>
            <a:pPr lvl="1" eaLnBrk="1" hangingPunct="1"/>
            <a:r>
              <a:rPr lang="en-US" dirty="0" smtClean="0">
                <a:latin typeface="Berlin Sans FB Demi" pitchFamily="34" charset="0"/>
              </a:rPr>
              <a:t>Virginia Studies</a:t>
            </a:r>
          </a:p>
          <a:p>
            <a:pPr marL="457200" lvl="1" indent="0" eaLnBrk="1" hangingPunct="1">
              <a:buNone/>
            </a:pPr>
            <a:endParaRPr lang="en-US" dirty="0" smtClean="0">
              <a:latin typeface="Berlin Sans FB Demi" pitchFamily="34" charset="0"/>
            </a:endParaRPr>
          </a:p>
          <a:p>
            <a:pPr lvl="1" eaLnBrk="1" hangingPunct="1">
              <a:buNone/>
            </a:pPr>
            <a:r>
              <a:rPr lang="en-US" dirty="0" smtClean="0">
                <a:latin typeface="Berlin Sans FB Demi" pitchFamily="34" charset="0"/>
              </a:rPr>
              <a:t>All SOL tests are online.</a:t>
            </a:r>
          </a:p>
          <a:p>
            <a:pPr eaLnBrk="1" hangingPunct="1">
              <a:buNone/>
            </a:pPr>
            <a:endParaRPr lang="en-US" dirty="0" smtClean="0">
              <a:latin typeface="Berlin Sans FB Demi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113088"/>
            <a:ext cx="320040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smtClean="0">
                <a:latin typeface="Berlin Sans FB Demi" pitchFamily="34" charset="0"/>
              </a:rPr>
              <a:t>How Will They Earn Their Grades?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"/>
            <a:ext cx="7848600" cy="6324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sz="2800" dirty="0" smtClean="0">
              <a:latin typeface="Berlin Sans FB Demi" pitchFamily="34" charset="0"/>
            </a:endParaRPr>
          </a:p>
          <a:p>
            <a:pPr eaLnBrk="1" hangingPunct="1"/>
            <a:r>
              <a:rPr lang="en-US" sz="2800" dirty="0" smtClean="0">
                <a:latin typeface="Berlin Sans FB Demi" pitchFamily="34" charset="0"/>
              </a:rPr>
              <a:t>Summative Assessments</a:t>
            </a:r>
          </a:p>
          <a:p>
            <a:pPr lvl="1" eaLnBrk="1" hangingPunct="1"/>
            <a:r>
              <a:rPr lang="en-US" sz="2400" dirty="0" smtClean="0">
                <a:latin typeface="Berlin Sans FB Demi" pitchFamily="34" charset="0"/>
              </a:rPr>
              <a:t>Tests and Quizzes</a:t>
            </a:r>
          </a:p>
          <a:p>
            <a:pPr lvl="2" eaLnBrk="1" hangingPunct="1"/>
            <a:r>
              <a:rPr lang="en-US" sz="2000" dirty="0" smtClean="0">
                <a:latin typeface="Berlin Sans FB Demi" pitchFamily="34" charset="0"/>
              </a:rPr>
              <a:t>Science Quizzes and  Unit Tests</a:t>
            </a:r>
          </a:p>
          <a:p>
            <a:pPr lvl="2" eaLnBrk="1" hangingPunct="1"/>
            <a:r>
              <a:rPr lang="en-US" sz="2000" dirty="0" smtClean="0">
                <a:latin typeface="Berlin Sans FB Demi" pitchFamily="34" charset="0"/>
              </a:rPr>
              <a:t>Reading Projects and Assignments</a:t>
            </a:r>
          </a:p>
          <a:p>
            <a:pPr lvl="2" eaLnBrk="1" hangingPunct="1"/>
            <a:r>
              <a:rPr lang="en-US" sz="2000" dirty="0" smtClean="0">
                <a:latin typeface="Berlin Sans FB Demi" pitchFamily="34" charset="0"/>
              </a:rPr>
              <a:t>Weekly Spelling, Daily Oral Language, or Caesar’s English quizzes</a:t>
            </a:r>
          </a:p>
          <a:p>
            <a:pPr lvl="2" eaLnBrk="1" hangingPunct="1"/>
            <a:r>
              <a:rPr lang="en-US" sz="2000" dirty="0" smtClean="0">
                <a:latin typeface="Berlin Sans FB Demi" pitchFamily="34" charset="0"/>
              </a:rPr>
              <a:t>Math Quizzes and Unit Tests</a:t>
            </a:r>
          </a:p>
          <a:p>
            <a:pPr lvl="1" eaLnBrk="1" hangingPunct="1"/>
            <a:r>
              <a:rPr lang="en-US" sz="2400" dirty="0" smtClean="0">
                <a:latin typeface="Berlin Sans FB Demi" pitchFamily="34" charset="0"/>
              </a:rPr>
              <a:t>Papers and Projects</a:t>
            </a:r>
          </a:p>
          <a:p>
            <a:pPr lvl="2" eaLnBrk="1" hangingPunct="1"/>
            <a:r>
              <a:rPr lang="en-US" sz="2000" dirty="0" smtClean="0">
                <a:latin typeface="Berlin Sans FB Demi" pitchFamily="34" charset="0"/>
              </a:rPr>
              <a:t>Grades will be based on rubrics that students have an opportunity to view</a:t>
            </a:r>
          </a:p>
          <a:p>
            <a:pPr lvl="2" eaLnBrk="1" hangingPunct="1">
              <a:buFont typeface="Wingdings" pitchFamily="2" charset="2"/>
              <a:buNone/>
            </a:pPr>
            <a:endParaRPr lang="en-US" sz="2000" dirty="0" smtClean="0">
              <a:latin typeface="Berlin Sans FB Demi" pitchFamily="34" charset="0"/>
            </a:endParaRPr>
          </a:p>
          <a:p>
            <a:pPr eaLnBrk="1" hangingPunct="1"/>
            <a:r>
              <a:rPr lang="en-US" sz="2800" dirty="0" smtClean="0">
                <a:latin typeface="Berlin Sans FB Demi" pitchFamily="34" charset="0"/>
              </a:rPr>
              <a:t>Formative Assessments</a:t>
            </a:r>
          </a:p>
          <a:p>
            <a:pPr lvl="1" eaLnBrk="1" hangingPunct="1"/>
            <a:r>
              <a:rPr lang="en-US" sz="2000" dirty="0" smtClean="0">
                <a:latin typeface="Berlin Sans FB Demi" pitchFamily="34" charset="0"/>
              </a:rPr>
              <a:t>Participation during small and large group</a:t>
            </a:r>
          </a:p>
          <a:p>
            <a:pPr lvl="1" eaLnBrk="1" hangingPunct="1"/>
            <a:r>
              <a:rPr lang="en-US" sz="2000" dirty="0" smtClean="0">
                <a:latin typeface="Berlin Sans FB Demi" pitchFamily="34" charset="0"/>
              </a:rPr>
              <a:t>Cooperation and dedication to group projects</a:t>
            </a:r>
          </a:p>
          <a:p>
            <a:pPr lvl="1" eaLnBrk="1" hangingPunct="1"/>
            <a:r>
              <a:rPr lang="en-US" sz="2000" dirty="0" smtClean="0">
                <a:latin typeface="Berlin Sans FB Demi" pitchFamily="34" charset="0"/>
              </a:rPr>
              <a:t>Completion of class work and homework</a:t>
            </a:r>
          </a:p>
          <a:p>
            <a:pPr lvl="1" eaLnBrk="1" hangingPunct="1"/>
            <a:endParaRPr lang="en-US" sz="2000" dirty="0" smtClean="0">
              <a:latin typeface="Berlin Sans FB Demi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400" dirty="0" smtClean="0">
              <a:latin typeface="Berlin Sans FB Demi" pitchFamily="34" charset="0"/>
            </a:endParaRPr>
          </a:p>
        </p:txBody>
      </p:sp>
      <p:pic>
        <p:nvPicPr>
          <p:cNvPr id="13316" name="Picture 4" descr="MCj039815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29400" y="1066800"/>
            <a:ext cx="1600200" cy="1743808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914400"/>
            <a:ext cx="8453967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Effort Grades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37179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Participation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Quality of work produced 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Perseverance 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Receptivity to feedback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Homework completion</a:t>
            </a:r>
          </a:p>
          <a:p>
            <a:endParaRPr lang="en-US" dirty="0" smtClean="0"/>
          </a:p>
        </p:txBody>
      </p:sp>
      <p:pic>
        <p:nvPicPr>
          <p:cNvPr id="1026" name="Picture 2" descr="C:\Users\enhinerman\AppData\Local\Microsoft\Windows\Temporary Internet Files\Content.IE5\QJ1V08O6\MC9002813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506" y="990600"/>
            <a:ext cx="2496493" cy="332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Achievement Rubric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Berlin Sans FB Demi" panose="020E0802020502020306" pitchFamily="34" charset="0"/>
              </a:rPr>
              <a:t>4 – </a:t>
            </a:r>
            <a:r>
              <a:rPr lang="en-US" sz="2400" b="1" dirty="0" smtClean="0">
                <a:latin typeface="Berlin Sans FB Demi" panose="020E0802020502020306" pitchFamily="34" charset="0"/>
              </a:rPr>
              <a:t>Consistently</a:t>
            </a:r>
            <a:r>
              <a:rPr lang="en-US" sz="2400" dirty="0" smtClean="0">
                <a:latin typeface="Berlin Sans FB Demi" panose="020E0802020502020306" pitchFamily="34" charset="0"/>
              </a:rPr>
              <a:t> demonstrates</a:t>
            </a:r>
          </a:p>
          <a:p>
            <a:r>
              <a:rPr lang="en-US" sz="2400" dirty="0" smtClean="0">
                <a:latin typeface="Berlin Sans FB Demi" panose="020E0802020502020306" pitchFamily="34" charset="0"/>
              </a:rPr>
              <a:t>3 – </a:t>
            </a:r>
            <a:r>
              <a:rPr lang="en-US" sz="2400" b="1" dirty="0" smtClean="0">
                <a:latin typeface="Berlin Sans FB Demi" panose="020E0802020502020306" pitchFamily="34" charset="0"/>
              </a:rPr>
              <a:t>Usually</a:t>
            </a:r>
            <a:r>
              <a:rPr lang="en-US" sz="2400" dirty="0" smtClean="0">
                <a:latin typeface="Berlin Sans FB Demi" panose="020E0802020502020306" pitchFamily="34" charset="0"/>
              </a:rPr>
              <a:t> demonstrates</a:t>
            </a:r>
          </a:p>
          <a:p>
            <a:r>
              <a:rPr lang="en-US" sz="2400" dirty="0" smtClean="0">
                <a:latin typeface="Berlin Sans FB Demi" panose="020E0802020502020306" pitchFamily="34" charset="0"/>
              </a:rPr>
              <a:t>2 – </a:t>
            </a:r>
            <a:r>
              <a:rPr lang="en-US" sz="2400" b="1" dirty="0" smtClean="0">
                <a:latin typeface="Berlin Sans FB Demi" panose="020E0802020502020306" pitchFamily="34" charset="0"/>
              </a:rPr>
              <a:t>Sometimes</a:t>
            </a:r>
            <a:r>
              <a:rPr lang="en-US" sz="2400" dirty="0" smtClean="0">
                <a:latin typeface="Berlin Sans FB Demi" panose="020E0802020502020306" pitchFamily="34" charset="0"/>
              </a:rPr>
              <a:t> demonstrates</a:t>
            </a:r>
          </a:p>
          <a:p>
            <a:r>
              <a:rPr lang="en-US" sz="2400" dirty="0" smtClean="0">
                <a:latin typeface="Berlin Sans FB Demi" panose="020E0802020502020306" pitchFamily="34" charset="0"/>
              </a:rPr>
              <a:t>1 – </a:t>
            </a:r>
            <a:r>
              <a:rPr lang="en-US" sz="2400" b="1" dirty="0" smtClean="0">
                <a:latin typeface="Berlin Sans FB Demi" panose="020E0802020502020306" pitchFamily="34" charset="0"/>
              </a:rPr>
              <a:t>Seldom</a:t>
            </a:r>
            <a:r>
              <a:rPr lang="en-US" sz="2400" dirty="0" smtClean="0">
                <a:latin typeface="Berlin Sans FB Demi" panose="020E0802020502020306" pitchFamily="34" charset="0"/>
              </a:rPr>
              <a:t> demonstrates</a:t>
            </a:r>
          </a:p>
          <a:p>
            <a:endParaRPr lang="en-US" sz="2400" dirty="0" smtClean="0">
              <a:latin typeface="Berlin Sans FB Demi" panose="020E0802020502020306" pitchFamily="34" charset="0"/>
            </a:endParaRPr>
          </a:p>
          <a:p>
            <a:r>
              <a:rPr lang="en-US" sz="2400" dirty="0" err="1" smtClean="0">
                <a:latin typeface="Berlin Sans FB Demi" panose="020E0802020502020306" pitchFamily="34" charset="0"/>
              </a:rPr>
              <a:t>na</a:t>
            </a:r>
            <a:r>
              <a:rPr lang="en-US" sz="2400" dirty="0" smtClean="0">
                <a:latin typeface="Berlin Sans FB Demi" panose="020E0802020502020306" pitchFamily="34" charset="0"/>
              </a:rPr>
              <a:t> – no summative assessment data</a:t>
            </a:r>
          </a:p>
          <a:p>
            <a:r>
              <a:rPr lang="en-US" sz="2400" dirty="0" err="1" smtClean="0">
                <a:latin typeface="Berlin Sans FB Demi" panose="020E0802020502020306" pitchFamily="34" charset="0"/>
              </a:rPr>
              <a:t>nt</a:t>
            </a:r>
            <a:r>
              <a:rPr lang="en-US" sz="2400" dirty="0" smtClean="0">
                <a:latin typeface="Berlin Sans FB Demi" panose="020E0802020502020306" pitchFamily="34" charset="0"/>
              </a:rPr>
              <a:t> – not taught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Final Marks on Progress Report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Indicate where a student is in relation to the standards at the end of the year</a:t>
            </a:r>
          </a:p>
          <a:p>
            <a:pPr>
              <a:buFontTx/>
              <a:buChar char="•"/>
            </a:pPr>
            <a:endParaRPr lang="en-US" sz="2400" dirty="0" smtClean="0">
              <a:latin typeface="Berlin Sans FB Demi" panose="020E0802020502020306" pitchFamily="34" charset="0"/>
            </a:endParaRPr>
          </a:p>
          <a:p>
            <a:pPr>
              <a:buFontTx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NOT an average for the year</a:t>
            </a:r>
          </a:p>
        </p:txBody>
      </p:sp>
      <p:pic>
        <p:nvPicPr>
          <p:cNvPr id="2050" name="Picture 2" descr="C:\Users\enhinerman\AppData\Local\Microsoft\Windows\Temporary Internet Files\Content.IE5\MSXON3TA\MC9102176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2514600" cy="231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>
                <a:latin typeface="Berlin Sans FB Demi" pitchFamily="34" charset="0"/>
              </a:rPr>
              <a:t>Homework Policy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066800"/>
            <a:ext cx="80010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hlink"/>
                </a:solidFill>
                <a:latin typeface="Berlin Sans FB Demi" pitchFamily="34" charset="0"/>
              </a:rPr>
              <a:t>Students can begin to expect roughly 1 hour of homework Monday through Thursday.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Berlin Sans FB Demi" pitchFamily="34" charset="0"/>
              </a:rPr>
              <a:t>Includes weekly spelling, Daily Oral Language, Caesar’s English assignments, math practice, science and Virginia studies assignments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hlink"/>
                </a:solidFill>
                <a:latin typeface="Berlin Sans FB Demi" pitchFamily="34" charset="0"/>
              </a:rPr>
              <a:t>Students may also be asked to complete work not finished in class.  This may or may not be calculated into the 60 minutes.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Berlin Sans FB Demi" pitchFamily="34" charset="0"/>
              </a:rPr>
              <a:t>Nothing should be sent home that has not been discussed in class (refer to agenda or interactive notebook)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hlink"/>
                </a:solidFill>
                <a:latin typeface="Berlin Sans FB Demi" pitchFamily="34" charset="0"/>
              </a:rPr>
              <a:t>Students will be responsible for taking home all materials needed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Berlin Sans FB Demi" pitchFamily="34" charset="0"/>
              </a:rPr>
              <a:t>Time is given at the end of the day to pack up and record homework in agenda. 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hlink"/>
                </a:solidFill>
                <a:latin typeface="Berlin Sans FB Demi" pitchFamily="34" charset="0"/>
              </a:rPr>
              <a:t>Homework will be checked in every morning and recorded as an Effort grade.</a:t>
            </a:r>
          </a:p>
        </p:txBody>
      </p:sp>
      <p:pic>
        <p:nvPicPr>
          <p:cNvPr id="14340" name="Picture 4" descr="j02321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" y="457200"/>
            <a:ext cx="1485900" cy="15240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Berlin Sans FB Demi" pitchFamily="34" charset="0"/>
              </a:rPr>
              <a:t>Homework Help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6705600" cy="6172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latin typeface="Berlin Sans FB Dem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Berlin Sans FB Dem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Berlin Sans FB Demi" pitchFamily="34" charset="0"/>
              </a:rPr>
              <a:t>How to help your child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Berlin Sans FB Demi" pitchFamily="34" charset="0"/>
              </a:rPr>
              <a:t>Assist when needed and allow for self-discovery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Berlin Sans FB Demi" pitchFamily="34" charset="0"/>
              </a:rPr>
              <a:t>Organize and create a plan/schedule!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Berlin Sans FB Demi" pitchFamily="34" charset="0"/>
              </a:rPr>
              <a:t>Clarify directions on assignments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Berlin Sans FB Demi" pitchFamily="34" charset="0"/>
              </a:rPr>
              <a:t>Review information in interactive notebooks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Berlin Sans FB Demi" pitchFamily="34" charset="0"/>
              </a:rPr>
              <a:t>Review for quizzes and tests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Berlin Sans FB Dem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hlink"/>
                </a:solidFill>
                <a:latin typeface="Berlin Sans FB Demi" pitchFamily="34" charset="0"/>
              </a:rPr>
              <a:t>How much is too much?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hlink"/>
                </a:solidFill>
                <a:latin typeface="Berlin Sans FB Demi" pitchFamily="34" charset="0"/>
              </a:rPr>
              <a:t>If your child is spending more than one uninterrupted hour on homework every night or quickly reaches frustration level, please do not hesitate to contact me.  Together we can create a plan.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hlink"/>
              </a:solidFill>
              <a:latin typeface="Berlin Sans FB Demi" pitchFamily="34" charset="0"/>
            </a:endParaRPr>
          </a:p>
        </p:txBody>
      </p:sp>
      <p:pic>
        <p:nvPicPr>
          <p:cNvPr id="16388" name="Picture 4" descr="j02920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68187" y="3011271"/>
            <a:ext cx="1798625" cy="182605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dirty="0" smtClean="0">
                <a:latin typeface="Berlin Sans FB Demi" pitchFamily="34" charset="0"/>
              </a:rPr>
              <a:t> Meet the Teacher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0070C0"/>
                </a:solidFill>
                <a:latin typeface="Berlin Sans FB Demi" pitchFamily="34" charset="0"/>
              </a:rPr>
              <a:t>Grew up in Alexandria, VA all of my life</a:t>
            </a:r>
          </a:p>
          <a:p>
            <a:pPr eaLnBrk="1" hangingPunct="1"/>
            <a:r>
              <a:rPr lang="en-US" sz="2800" dirty="0" smtClean="0">
                <a:latin typeface="Berlin Sans FB Demi" pitchFamily="34" charset="0"/>
              </a:rPr>
              <a:t>Graduated from James Madison University with a B.A in Interdisciplinary Liberal Studies and a Masters of Arts in Teaching.</a:t>
            </a:r>
          </a:p>
          <a:p>
            <a:pPr eaLnBrk="1" hangingPunct="1"/>
            <a:r>
              <a:rPr lang="en-US" sz="2800" dirty="0" smtClean="0">
                <a:latin typeface="Berlin Sans FB Demi" pitchFamily="34" charset="0"/>
              </a:rPr>
              <a:t>Student taught here at CWES in 4</a:t>
            </a:r>
            <a:r>
              <a:rPr lang="en-US" sz="2800" baseline="30000" dirty="0" smtClean="0">
                <a:latin typeface="Berlin Sans FB Demi" pitchFamily="34" charset="0"/>
              </a:rPr>
              <a:t>th</a:t>
            </a:r>
            <a:r>
              <a:rPr lang="en-US" sz="2800" dirty="0" smtClean="0">
                <a:latin typeface="Berlin Sans FB Demi" pitchFamily="34" charset="0"/>
              </a:rPr>
              <a:t> grade AAP and 3</a:t>
            </a:r>
            <a:r>
              <a:rPr lang="en-US" sz="2800" baseline="30000" dirty="0" smtClean="0">
                <a:latin typeface="Berlin Sans FB Demi" pitchFamily="34" charset="0"/>
              </a:rPr>
              <a:t>rd</a:t>
            </a:r>
            <a:r>
              <a:rPr lang="en-US" sz="2800" dirty="0" smtClean="0">
                <a:latin typeface="Berlin Sans FB Demi" pitchFamily="34" charset="0"/>
              </a:rPr>
              <a:t> grade</a:t>
            </a:r>
          </a:p>
          <a:p>
            <a:pPr eaLnBrk="1" hangingPunct="1"/>
            <a:r>
              <a:rPr lang="en-US" sz="2800" dirty="0" smtClean="0">
                <a:latin typeface="Berlin Sans FB Demi" pitchFamily="34" charset="0"/>
              </a:rPr>
              <a:t>Long-term substitute for 5</a:t>
            </a:r>
            <a:r>
              <a:rPr lang="en-US" sz="2800" baseline="30000" dirty="0" smtClean="0">
                <a:latin typeface="Berlin Sans FB Demi" pitchFamily="34" charset="0"/>
              </a:rPr>
              <a:t>th</a:t>
            </a:r>
            <a:r>
              <a:rPr lang="en-US" sz="2800" dirty="0" smtClean="0">
                <a:latin typeface="Berlin Sans FB Demi" pitchFamily="34" charset="0"/>
              </a:rPr>
              <a:t> grade AAP at the end of last year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Muddy, Buggy, Clear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Berlin Sans FB Demi" panose="020E0802020502020306" pitchFamily="34" charset="0"/>
              </a:rPr>
              <a:t>On each homework assignment, I ask that the students write one of the following on their assignment.  This allows me to know how well a student understood their homework.</a:t>
            </a:r>
          </a:p>
          <a:p>
            <a:r>
              <a:rPr lang="en-US" sz="2400" dirty="0" smtClean="0">
                <a:latin typeface="Berlin Sans FB Demi" panose="020E0802020502020306" pitchFamily="34" charset="0"/>
              </a:rPr>
              <a:t>Muddy – </a:t>
            </a:r>
            <a:r>
              <a:rPr lang="en-US" sz="2000" dirty="0" smtClean="0">
                <a:latin typeface="Berlin Sans FB Demi" panose="020E0802020502020306" pitchFamily="34" charset="0"/>
              </a:rPr>
              <a:t>I didn’t really understand it all by myself.  I needed someone to help me through most of it.  I probably need more help at school.</a:t>
            </a:r>
          </a:p>
          <a:p>
            <a:r>
              <a:rPr lang="en-US" sz="2400" dirty="0" smtClean="0">
                <a:latin typeface="Berlin Sans FB Demi" panose="020E0802020502020306" pitchFamily="34" charset="0"/>
              </a:rPr>
              <a:t>Buggy – </a:t>
            </a:r>
            <a:r>
              <a:rPr lang="en-US" sz="2000" dirty="0" smtClean="0">
                <a:latin typeface="Berlin Sans FB Demi" panose="020E0802020502020306" pitchFamily="34" charset="0"/>
              </a:rPr>
              <a:t>Some spots I didn’t understand, and I needed a little help from someone.  I might need a little help at school.</a:t>
            </a:r>
            <a:endParaRPr lang="en-US" sz="2400" dirty="0" smtClean="0">
              <a:latin typeface="Berlin Sans FB Demi" panose="020E0802020502020306" pitchFamily="34" charset="0"/>
            </a:endParaRPr>
          </a:p>
          <a:p>
            <a:r>
              <a:rPr lang="en-US" sz="2400" dirty="0" smtClean="0">
                <a:latin typeface="Berlin Sans FB Demi" panose="020E0802020502020306" pitchFamily="34" charset="0"/>
              </a:rPr>
              <a:t>Clear – </a:t>
            </a:r>
            <a:r>
              <a:rPr lang="en-US" sz="2000" dirty="0" smtClean="0">
                <a:latin typeface="Berlin Sans FB Demi" panose="020E0802020502020306" pitchFamily="34" charset="0"/>
              </a:rPr>
              <a:t>I understood most of the work myself.  I feel like I don’t need help at school.</a:t>
            </a:r>
            <a:endParaRPr lang="en-US" sz="2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6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itchFamily="34" charset="0"/>
              </a:rPr>
              <a:t>Student Absences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57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Berlin Sans FB Demi" pitchFamily="34" charset="0"/>
              </a:rPr>
              <a:t>Please notify me if your student will be absent.  This allows me to accumulate a homework folder for your student’s return to school!</a:t>
            </a:r>
          </a:p>
          <a:p>
            <a:r>
              <a:rPr lang="en-US" sz="2400" dirty="0" smtClean="0">
                <a:latin typeface="Berlin Sans FB Demi" pitchFamily="34" charset="0"/>
              </a:rPr>
              <a:t>For extended leave, please let me know as soon as possible and I will be happy to provide material to your student.</a:t>
            </a:r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26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erlin Sans FB Demi" pitchFamily="34" charset="0"/>
              </a:rPr>
              <a:t>Students are allowed 1 day to complete make-up work for every day absent.</a:t>
            </a:r>
          </a:p>
          <a:p>
            <a:r>
              <a:rPr lang="en-US" sz="2400" dirty="0" smtClean="0">
                <a:solidFill>
                  <a:schemeClr val="accent6"/>
                </a:solidFill>
                <a:latin typeface="Berlin Sans FB Demi" pitchFamily="34" charset="0"/>
              </a:rPr>
              <a:t>Ex. 2 missed days equals 2 days to make-up work.</a:t>
            </a:r>
          </a:p>
          <a:p>
            <a:r>
              <a:rPr lang="en-US" sz="2400" dirty="0" smtClean="0">
                <a:latin typeface="Berlin Sans FB Demi" pitchFamily="34" charset="0"/>
              </a:rPr>
              <a:t>I am happy to send home work with a sibling or friend, or leave work in the office for someone to pick up!</a:t>
            </a:r>
            <a:endParaRPr lang="en-US" sz="24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6131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Communication on Progress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latin typeface="Berlin Sans FB Demi" panose="020E0802020502020306" pitchFamily="34" charset="0"/>
              </a:rPr>
              <a:t>How will I be updated about my child’s progress?</a:t>
            </a:r>
            <a:endParaRPr lang="en-US" sz="2400" dirty="0" smtClean="0">
              <a:latin typeface="Berlin Sans FB Demi" panose="020E0802020502020306" pitchFamily="34" charset="0"/>
            </a:endParaRPr>
          </a:p>
          <a:p>
            <a:pPr lvl="1" eaLnBrk="1" hangingPunct="1"/>
            <a:r>
              <a:rPr lang="en-US" sz="2000" dirty="0" smtClean="0">
                <a:latin typeface="Berlin Sans FB Demi" panose="020E0802020502020306" pitchFamily="34" charset="0"/>
              </a:rPr>
              <a:t>Weekly work status cards will be sent home in Tuesday folders</a:t>
            </a:r>
          </a:p>
          <a:p>
            <a:pPr lvl="2" eaLnBrk="1" hangingPunct="1"/>
            <a:r>
              <a:rPr lang="en-US" sz="2000" dirty="0" smtClean="0">
                <a:latin typeface="Berlin Sans FB Demi" panose="020E0802020502020306" pitchFamily="34" charset="0"/>
              </a:rPr>
              <a:t>Folders </a:t>
            </a:r>
            <a:r>
              <a:rPr lang="en-US" sz="2000" b="1" u="sng" dirty="0" smtClean="0">
                <a:latin typeface="Berlin Sans FB Demi" panose="020E0802020502020306" pitchFamily="34" charset="0"/>
              </a:rPr>
              <a:t>MUST</a:t>
            </a:r>
            <a:r>
              <a:rPr lang="en-US" sz="2000" dirty="0" smtClean="0">
                <a:latin typeface="Berlin Sans FB Demi" panose="020E0802020502020306" pitchFamily="34" charset="0"/>
              </a:rPr>
              <a:t> be back to school by the following Wednesday</a:t>
            </a:r>
          </a:p>
          <a:p>
            <a:pPr lvl="2" eaLnBrk="1" hangingPunct="1"/>
            <a:endParaRPr lang="en-US" sz="2000" dirty="0">
              <a:latin typeface="Berlin Sans FB Demi" panose="020E0802020502020306" pitchFamily="34" charset="0"/>
            </a:endParaRPr>
          </a:p>
          <a:p>
            <a:pPr eaLnBrk="1" hangingPunct="1"/>
            <a:r>
              <a:rPr lang="en-US" sz="2400" b="1" dirty="0" smtClean="0">
                <a:latin typeface="Berlin Sans FB Demi" panose="020E0802020502020306" pitchFamily="34" charset="0"/>
              </a:rPr>
              <a:t>I will notify parents if a student is beginning to struggle with a subject!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erlin Sans FB Demi" pitchFamily="34" charset="0"/>
              </a:rPr>
              <a:t>Special Events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chemeClr val="hlink"/>
                </a:solidFill>
              </a:rPr>
              <a:t>Kennedy Center </a:t>
            </a:r>
            <a:r>
              <a:rPr lang="en-US" sz="2800" b="1" dirty="0" smtClean="0">
                <a:solidFill>
                  <a:schemeClr val="hlink"/>
                </a:solidFill>
              </a:rPr>
              <a:t>Concert</a:t>
            </a:r>
            <a:endParaRPr lang="en-US" sz="28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Planetarium – Weather/Space Unit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chemeClr val="accent6"/>
                </a:solidFill>
              </a:rPr>
              <a:t>Winter Party – December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Richmond Field Trip – Spring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chemeClr val="accent6"/>
                </a:solidFill>
              </a:rPr>
              <a:t>Virginia Day – Spring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End of Year Party - Summer 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hlink"/>
              </a:solidFill>
              <a:latin typeface="Berlin Sans FB Demi" pitchFamily="34" charset="0"/>
            </a:endParaRPr>
          </a:p>
        </p:txBody>
      </p:sp>
      <p:pic>
        <p:nvPicPr>
          <p:cNvPr id="26628" name="Picture 4" descr="j02337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140772">
            <a:off x="7099870" y="4212674"/>
            <a:ext cx="2111375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j02337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21004">
            <a:off x="7266781" y="200819"/>
            <a:ext cx="2111375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66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266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Food and Allergy Policy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erlin Sans FB Demi" panose="020E0802020502020306" pitchFamily="34" charset="0"/>
              </a:rPr>
              <a:t>2014 – 2015 Classroom Treat Policy</a:t>
            </a:r>
          </a:p>
          <a:p>
            <a:pPr lvl="1"/>
            <a:r>
              <a:rPr lang="en-US" sz="2400" dirty="0" smtClean="0">
                <a:solidFill>
                  <a:schemeClr val="accent6"/>
                </a:solidFill>
                <a:latin typeface="Berlin Sans FB Demi" panose="020E0802020502020306" pitchFamily="34" charset="0"/>
              </a:rPr>
              <a:t>Grade levels are allowed 2 food events per school year</a:t>
            </a:r>
          </a:p>
          <a:p>
            <a:pPr lvl="2"/>
            <a:r>
              <a:rPr lang="en-US" sz="2000" dirty="0" smtClean="0">
                <a:latin typeface="Berlin Sans FB Demi" panose="020E0802020502020306" pitchFamily="34" charset="0"/>
              </a:rPr>
              <a:t>Fourth Grade – Winter Party and Virginia Day</a:t>
            </a:r>
          </a:p>
          <a:p>
            <a:pPr lvl="1"/>
            <a:r>
              <a:rPr lang="en-US" sz="2400" dirty="0" smtClean="0">
                <a:solidFill>
                  <a:schemeClr val="accent6"/>
                </a:solidFill>
                <a:latin typeface="Berlin Sans FB Demi" panose="020E0802020502020306" pitchFamily="34" charset="0"/>
              </a:rPr>
              <a:t>Birthday treats must be given 48 hours notice to the classroom teacher</a:t>
            </a:r>
          </a:p>
          <a:p>
            <a:pPr lvl="2"/>
            <a:r>
              <a:rPr lang="en-US" sz="2000" dirty="0" smtClean="0">
                <a:latin typeface="Berlin Sans FB Demi" panose="020E0802020502020306" pitchFamily="34" charset="0"/>
              </a:rPr>
              <a:t>CWES is requesting that parents consider other birthday treat options (not food related).</a:t>
            </a:r>
          </a:p>
        </p:txBody>
      </p:sp>
    </p:spTree>
    <p:extLst>
      <p:ext uri="{BB962C8B-B14F-4D97-AF65-F5344CB8AC3E}">
        <p14:creationId xmlns:p14="http://schemas.microsoft.com/office/powerpoint/2010/main" val="157199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erlin Sans FB Demi" pitchFamily="34" charset="0"/>
              </a:rPr>
              <a:t>Home &amp; School Communication</a:t>
            </a:r>
          </a:p>
        </p:txBody>
      </p:sp>
      <p:pic>
        <p:nvPicPr>
          <p:cNvPr id="8196" name="Picture 4" descr="j019964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5638800"/>
            <a:ext cx="912813" cy="912813"/>
          </a:xfrm>
          <a:noFill/>
        </p:spPr>
      </p:pic>
      <p:sp>
        <p:nvSpPr>
          <p:cNvPr id="20484" name="Rectangle 13"/>
          <p:cNvSpPr>
            <a:spLocks noChangeArrowheads="1"/>
          </p:cNvSpPr>
          <p:nvPr/>
        </p:nvSpPr>
        <p:spPr bwMode="auto">
          <a:xfrm>
            <a:off x="457200" y="1320800"/>
            <a:ext cx="7848600" cy="467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Times" pitchFamily="18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Berlin Sans FB Demi" panose="020E0802020502020306" pitchFamily="34" charset="0"/>
              </a:rPr>
              <a:t>Check agenda daily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Times" pitchFamily="18" charset="0"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Blackboard – updated weekly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 typeface="Times" pitchFamily="18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  <a:latin typeface="Berlin Sans FB Demi" panose="020E0802020502020306" pitchFamily="34" charset="0"/>
              </a:rPr>
              <a:t>Documents will be uploaded as they are introduced to </a:t>
            </a:r>
            <a:r>
              <a:rPr lang="en-US" sz="2400" dirty="0" smtClean="0">
                <a:solidFill>
                  <a:schemeClr val="accent6"/>
                </a:solidFill>
                <a:latin typeface="Berlin Sans FB Demi" panose="020E0802020502020306" pitchFamily="34" charset="0"/>
              </a:rPr>
              <a:t>students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Times" pitchFamily="18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</a:rPr>
              <a:t>Classroom Website (adventuresinfourthgradecwes.weebly.com) is a supplemental site to improve communication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Berlin Sans FB Demi" panose="020E0802020502020306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Times" pitchFamily="18" charset="0"/>
              <a:buChar char="•"/>
            </a:pPr>
            <a:r>
              <a:rPr lang="en-US" sz="2400" dirty="0" smtClean="0">
                <a:latin typeface="Berlin Sans FB Demi" panose="020E0802020502020306" pitchFamily="34" charset="0"/>
              </a:rPr>
              <a:t>Weekly newsletter </a:t>
            </a:r>
            <a:r>
              <a:rPr lang="en-US" sz="2400" dirty="0">
                <a:latin typeface="Berlin Sans FB Demi" panose="020E0802020502020306" pitchFamily="34" charset="0"/>
              </a:rPr>
              <a:t>sent </a:t>
            </a:r>
            <a:r>
              <a:rPr lang="en-US" sz="2400" dirty="0" smtClean="0">
                <a:latin typeface="Berlin Sans FB Demi" panose="020E0802020502020306" pitchFamily="34" charset="0"/>
              </a:rPr>
              <a:t>home in mailbags</a:t>
            </a:r>
            <a:endParaRPr lang="en-US" sz="2400" dirty="0">
              <a:latin typeface="Berlin Sans FB Demi" panose="020E0802020502020306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Times" pitchFamily="18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Berlin Sans FB Demi" panose="020E0802020502020306" pitchFamily="34" charset="0"/>
              </a:rPr>
              <a:t>Take Home Tuesday Folders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Times" pitchFamily="18" charset="0"/>
              <a:buChar char="•"/>
            </a:pPr>
            <a:r>
              <a:rPr lang="en-US" sz="2400" dirty="0">
                <a:latin typeface="Berlin Sans FB Demi" panose="020E0802020502020306" pitchFamily="34" charset="0"/>
              </a:rPr>
              <a:t>Conference by appointment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Times" pitchFamily="18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  <a:latin typeface="Berlin Sans FB Demi" panose="020E0802020502020306" pitchFamily="34" charset="0"/>
              </a:rPr>
              <a:t>Email: </a:t>
            </a:r>
            <a:r>
              <a:rPr lang="en-US" sz="2400" dirty="0" smtClean="0">
                <a:solidFill>
                  <a:schemeClr val="accent6"/>
                </a:solidFill>
                <a:latin typeface="Berlin Sans FB Demi" panose="020E0802020502020306" pitchFamily="34" charset="0"/>
                <a:hlinkClick r:id="rId4"/>
              </a:rPr>
              <a:t>sediapoulis@fcps.edu</a:t>
            </a:r>
            <a:r>
              <a:rPr lang="en-US" sz="2400" dirty="0" smtClean="0">
                <a:solidFill>
                  <a:schemeClr val="accent6"/>
                </a:solidFill>
                <a:latin typeface="Berlin Sans FB Demi" panose="020E0802020502020306" pitchFamily="34" charset="0"/>
              </a:rPr>
              <a:t> </a:t>
            </a:r>
            <a:endParaRPr lang="en-US" sz="2400" dirty="0">
              <a:solidFill>
                <a:schemeClr val="accent6"/>
              </a:solidFill>
              <a:latin typeface="Berlin Sans FB Demi" panose="020E0802020502020306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Times" pitchFamily="18" charset="0"/>
              <a:buChar char="•"/>
            </a:pPr>
            <a:r>
              <a:rPr lang="en-US" sz="2400" dirty="0">
                <a:latin typeface="Berlin Sans FB Demi" panose="020E0802020502020306" pitchFamily="34" charset="0"/>
              </a:rPr>
              <a:t>School Phone :  </a:t>
            </a:r>
            <a:r>
              <a:rPr lang="en-US" sz="2400" b="1" dirty="0">
                <a:latin typeface="Berlin Sans FB Demi" panose="020E0802020502020306" pitchFamily="34" charset="0"/>
              </a:rPr>
              <a:t>(703) </a:t>
            </a:r>
            <a:r>
              <a:rPr lang="en-US" sz="2400" b="1" dirty="0" smtClean="0">
                <a:latin typeface="Berlin Sans FB Demi" panose="020E0802020502020306" pitchFamily="34" charset="0"/>
              </a:rPr>
              <a:t>764-5685</a:t>
            </a:r>
            <a:endParaRPr lang="en-US" sz="2400" b="1" dirty="0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67000"/>
            <a:ext cx="8229600" cy="213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 smtClean="0">
                <a:latin typeface="Berlin Sans FB Demi" pitchFamily="34" charset="0"/>
              </a:rPr>
              <a:t>Thank you for coming!  I am looking forward to a phenomenal year!</a:t>
            </a:r>
          </a:p>
        </p:txBody>
      </p:sp>
      <p:pic>
        <p:nvPicPr>
          <p:cNvPr id="11267" name="Picture 3" descr="j023377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3921004">
            <a:off x="103981" y="-103981"/>
            <a:ext cx="2111375" cy="2319338"/>
          </a:xfrm>
          <a:noFill/>
        </p:spPr>
      </p:pic>
      <p:pic>
        <p:nvPicPr>
          <p:cNvPr id="11269" name="Picture 5" descr="j023377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781800" y="4191000"/>
            <a:ext cx="2110966" cy="2319196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1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Berlin Sans FB Demi" pitchFamily="34" charset="0"/>
              </a:rPr>
              <a:t>A Typical Day in Fourth Grade</a:t>
            </a:r>
          </a:p>
        </p:txBody>
      </p:sp>
      <p:pic>
        <p:nvPicPr>
          <p:cNvPr id="5123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876800"/>
            <a:ext cx="1447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4" name="Group 79"/>
          <p:cNvGrpSpPr>
            <a:grpSpLocks/>
          </p:cNvGrpSpPr>
          <p:nvPr/>
        </p:nvGrpSpPr>
        <p:grpSpPr bwMode="auto">
          <a:xfrm>
            <a:off x="2057400" y="685800"/>
            <a:ext cx="5943600" cy="5943600"/>
            <a:chOff x="112471200" y="107327700"/>
            <a:chExt cx="2400300" cy="5749925"/>
          </a:xfrm>
        </p:grpSpPr>
        <p:sp>
          <p:nvSpPr>
            <p:cNvPr id="5126" name="Rectangle 80"/>
            <p:cNvSpPr>
              <a:spLocks noChangeArrowheads="1"/>
            </p:cNvSpPr>
            <p:nvPr/>
          </p:nvSpPr>
          <p:spPr bwMode="auto">
            <a:xfrm>
              <a:off x="113298809" y="107736180"/>
              <a:ext cx="1572691" cy="5341445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u="sng" dirty="0" smtClean="0">
                  <a:solidFill>
                    <a:srgbClr val="000000"/>
                  </a:solidFill>
                </a:rPr>
                <a:t>Activity</a:t>
              </a:r>
              <a:endParaRPr lang="en-US" sz="1600" b="1" u="sng" dirty="0">
                <a:solidFill>
                  <a:srgbClr val="000000"/>
                </a:solidFill>
              </a:endParaRPr>
            </a:p>
            <a:p>
              <a:pPr algn="ctr"/>
              <a:endParaRPr lang="en-US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Arrival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Morning Meeting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Math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Lunch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Recess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Zen 10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Science/Virginia Studies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Specials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Reading &amp; Writing Workshop </a:t>
              </a:r>
              <a:endParaRPr lang="en-US" sz="1600" b="1" dirty="0">
                <a:solidFill>
                  <a:srgbClr val="000000"/>
                </a:solidFill>
              </a:endParaRPr>
            </a:p>
            <a:p>
              <a:endParaRPr lang="en-US" dirty="0"/>
            </a:p>
          </p:txBody>
        </p:sp>
        <p:sp>
          <p:nvSpPr>
            <p:cNvPr id="5127" name="Rectangle 81"/>
            <p:cNvSpPr>
              <a:spLocks noChangeArrowheads="1"/>
            </p:cNvSpPr>
            <p:nvPr/>
          </p:nvSpPr>
          <p:spPr bwMode="auto">
            <a:xfrm>
              <a:off x="112471200" y="107736180"/>
              <a:ext cx="827609" cy="534144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u="sng" dirty="0" smtClean="0">
                  <a:solidFill>
                    <a:srgbClr val="000000"/>
                  </a:solidFill>
                </a:rPr>
                <a:t>Time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9:05 </a:t>
              </a:r>
              <a:r>
                <a:rPr lang="en-US" sz="1600" b="1" dirty="0">
                  <a:solidFill>
                    <a:srgbClr val="000000"/>
                  </a:solidFill>
                </a:rPr>
                <a:t>–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9:15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9:20 – 9:40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9:40 – 10:50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10:50 – 11:20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11:20 – 11:50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11:50 – 12:00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12:00 – 12:50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12:50 – 1:50</a:t>
              </a:r>
            </a:p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1:50 – 3:30</a:t>
              </a:r>
              <a:endParaRPr lang="en-US" sz="1600" b="1" dirty="0">
                <a:solidFill>
                  <a:srgbClr val="000000"/>
                </a:solidFill>
              </a:endParaRPr>
            </a:p>
            <a:p>
              <a:endParaRPr lang="en-US" b="1" dirty="0"/>
            </a:p>
          </p:txBody>
        </p:sp>
        <p:sp>
          <p:nvSpPr>
            <p:cNvPr id="5128" name="Rectangle 82"/>
            <p:cNvSpPr>
              <a:spLocks noChangeArrowheads="1"/>
            </p:cNvSpPr>
            <p:nvPr/>
          </p:nvSpPr>
          <p:spPr bwMode="auto">
            <a:xfrm>
              <a:off x="113298809" y="107327700"/>
              <a:ext cx="1572691" cy="342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2000" dirty="0"/>
            </a:p>
          </p:txBody>
        </p:sp>
        <p:sp>
          <p:nvSpPr>
            <p:cNvPr id="5129" name="Rectangle 83"/>
            <p:cNvSpPr>
              <a:spLocks noChangeArrowheads="1"/>
            </p:cNvSpPr>
            <p:nvPr/>
          </p:nvSpPr>
          <p:spPr bwMode="auto">
            <a:xfrm>
              <a:off x="112471200" y="107327700"/>
              <a:ext cx="827609" cy="342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20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Fourth Grade Specials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latin typeface="Berlin Sans FB Demi" panose="020E0802020502020306" pitchFamily="34" charset="0"/>
              </a:rPr>
              <a:t>Monday</a:t>
            </a:r>
            <a:r>
              <a:rPr lang="en-US" dirty="0" smtClean="0">
                <a:latin typeface="Berlin Sans FB Demi" panose="020E0802020502020306" pitchFamily="34" charset="0"/>
              </a:rPr>
              <a:t>: Music and PE</a:t>
            </a:r>
          </a:p>
          <a:p>
            <a:r>
              <a:rPr lang="en-US" u="sng" dirty="0" smtClean="0">
                <a:latin typeface="Berlin Sans FB Demi" panose="020E0802020502020306" pitchFamily="34" charset="0"/>
              </a:rPr>
              <a:t>Tuesday</a:t>
            </a:r>
            <a:r>
              <a:rPr lang="en-US" dirty="0" smtClean="0">
                <a:latin typeface="Berlin Sans FB Demi" panose="020E0802020502020306" pitchFamily="34" charset="0"/>
              </a:rPr>
              <a:t>: Art</a:t>
            </a:r>
          </a:p>
          <a:p>
            <a:r>
              <a:rPr lang="en-US" u="sng" dirty="0" smtClean="0">
                <a:latin typeface="Berlin Sans FB Demi" panose="020E0802020502020306" pitchFamily="34" charset="0"/>
              </a:rPr>
              <a:t>Wednesday</a:t>
            </a:r>
            <a:r>
              <a:rPr lang="en-US" dirty="0" smtClean="0">
                <a:latin typeface="Berlin Sans FB Demi" panose="020E0802020502020306" pitchFamily="34" charset="0"/>
              </a:rPr>
              <a:t>: Art</a:t>
            </a:r>
          </a:p>
          <a:p>
            <a:r>
              <a:rPr lang="en-US" u="sng" dirty="0" smtClean="0">
                <a:latin typeface="Berlin Sans FB Demi" panose="020E0802020502020306" pitchFamily="34" charset="0"/>
              </a:rPr>
              <a:t>Thursday</a:t>
            </a:r>
            <a:r>
              <a:rPr lang="en-US" dirty="0" smtClean="0">
                <a:latin typeface="Berlin Sans FB Demi" panose="020E0802020502020306" pitchFamily="34" charset="0"/>
              </a:rPr>
              <a:t>: Music and PE</a:t>
            </a:r>
          </a:p>
          <a:p>
            <a:r>
              <a:rPr lang="en-US" u="sng" dirty="0" smtClean="0">
                <a:latin typeface="Berlin Sans FB Demi" panose="020E0802020502020306" pitchFamily="34" charset="0"/>
              </a:rPr>
              <a:t>Friday</a:t>
            </a:r>
            <a:r>
              <a:rPr lang="en-US" dirty="0" smtClean="0">
                <a:latin typeface="Berlin Sans FB Demi" panose="020E0802020502020306" pitchFamily="34" charset="0"/>
              </a:rPr>
              <a:t>:  Music and PE</a:t>
            </a:r>
          </a:p>
          <a:p>
            <a:r>
              <a:rPr lang="en-US" dirty="0" smtClean="0">
                <a:latin typeface="Berlin Sans FB Demi" panose="020E0802020502020306" pitchFamily="34" charset="0"/>
              </a:rPr>
              <a:t>*Library will be on an as-need basis </a:t>
            </a:r>
          </a:p>
          <a:p>
            <a:r>
              <a:rPr lang="en-US" dirty="0" smtClean="0">
                <a:latin typeface="Berlin Sans FB Demi" panose="020E0802020502020306" pitchFamily="34" charset="0"/>
              </a:rPr>
              <a:t>*Guidance is </a:t>
            </a:r>
            <a:r>
              <a:rPr lang="en-US" dirty="0" smtClean="0">
                <a:latin typeface="Berlin Sans FB Demi" panose="020E0802020502020306" pitchFamily="34" charset="0"/>
              </a:rPr>
              <a:t>scheduled once a month</a:t>
            </a:r>
            <a:endParaRPr lang="en-US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Components of Responsive Classroom 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Berlin Sans FB" panose="020E0602020502020306" pitchFamily="34" charset="0"/>
              </a:rPr>
              <a:t>Morning Meeting Academic Choice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Berlin Sans FB" panose="020E0602020502020306" pitchFamily="34" charset="0"/>
              </a:rPr>
              <a:t>Hopes &amp; Dreams </a:t>
            </a:r>
            <a:r>
              <a:rPr lang="en-US" dirty="0">
                <a:latin typeface="Berlin Sans FB" panose="020E0602020502020306" pitchFamily="34" charset="0"/>
                <a:sym typeface="Wingdings" pitchFamily="2" charset="2"/>
              </a:rPr>
              <a:t></a:t>
            </a:r>
            <a:r>
              <a:rPr lang="en-US" dirty="0">
                <a:latin typeface="Berlin Sans FB" panose="020E0602020502020306" pitchFamily="34" charset="0"/>
              </a:rPr>
              <a:t>Class Rules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Berlin Sans FB" panose="020E0602020502020306" pitchFamily="34" charset="0"/>
              </a:rPr>
              <a:t>Redirecting, reminding, reinforcing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Berlin Sans FB" panose="020E0602020502020306" pitchFamily="34" charset="0"/>
              </a:rPr>
              <a:t>Logical </a:t>
            </a:r>
            <a:r>
              <a:rPr lang="en-US" dirty="0" smtClean="0">
                <a:latin typeface="Berlin Sans FB" panose="020E0602020502020306" pitchFamily="34" charset="0"/>
              </a:rPr>
              <a:t>Consequences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“Take a break”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“You broke it. You fix it.”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Loss of privilege</a:t>
            </a:r>
          </a:p>
          <a:p>
            <a:pPr>
              <a:lnSpc>
                <a:spcPct val="90000"/>
              </a:lnSpc>
            </a:pPr>
            <a:endParaRPr lang="en-US" dirty="0">
              <a:latin typeface="Berlin Sans FB" panose="020E0602020502020306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CETA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Changing Education Through the Arts (CETA)</a:t>
            </a:r>
          </a:p>
          <a:p>
            <a:r>
              <a:rPr lang="en-US" dirty="0">
                <a:latin typeface="Berlin Sans FB" panose="020E0602020502020306" pitchFamily="34" charset="0"/>
              </a:rPr>
              <a:t>The mission of CETA is to help students learn through arts integrated instruction.</a:t>
            </a:r>
          </a:p>
          <a:p>
            <a:r>
              <a:rPr lang="en-US" dirty="0">
                <a:latin typeface="Berlin Sans FB" panose="020E0602020502020306" pitchFamily="34" charset="0"/>
              </a:rPr>
              <a:t>Classes will use structures such as tableaus and reader’s theater to integrate the arts into the classroom.  </a:t>
            </a:r>
          </a:p>
          <a:p>
            <a:endParaRPr lang="en-US" dirty="0"/>
          </a:p>
        </p:txBody>
      </p:sp>
      <p:pic>
        <p:nvPicPr>
          <p:cNvPr id="4" name="Picture 3" descr="C:\Documents and Settings\caryan\Local Settings\Temporary Internet Files\Content.IE5\V9DYM372\MP90030901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4196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233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erlin Sans FB Demi" pitchFamily="34" charset="0"/>
              </a:rPr>
              <a:t>What We Will Accomplish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229600" cy="5715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800" dirty="0" smtClean="0">
                <a:latin typeface="Berlin Sans FB Demi" pitchFamily="34" charset="0"/>
              </a:rPr>
              <a:t>Language Arts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Berlin Sans FB Demi" pitchFamily="34" charset="0"/>
              </a:rPr>
              <a:t>Reading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Berlin Sans FB Demi" pitchFamily="34" charset="0"/>
              </a:rPr>
              <a:t>Fiction, Nonfiction, Poetry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latin typeface="Berlin Sans FB Demi" pitchFamily="34" charset="0"/>
              </a:rPr>
              <a:t>Biographies and Autobiographies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latin typeface="Berlin Sans FB Demi" pitchFamily="34" charset="0"/>
              </a:rPr>
              <a:t>Historical and Realistic Fiction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Berlin Sans FB Demi" pitchFamily="34" charset="0"/>
              </a:rPr>
              <a:t>Functional Formats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latin typeface="Berlin Sans FB Demi" pitchFamily="34" charset="0"/>
              </a:rPr>
              <a:t>Advertisements, flyers, directions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Berlin Sans FB Demi" pitchFamily="34" charset="0"/>
              </a:rPr>
              <a:t>Use text features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Berlin Sans FB Demi" pitchFamily="34" charset="0"/>
              </a:rPr>
              <a:t>Select and use appropriate resources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Berlin Sans FB Demi" pitchFamily="34" charset="0"/>
              </a:rPr>
              <a:t>Read for meaning, fluency, accuracy, and expression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Berlin Sans FB Demi" pitchFamily="34" charset="0"/>
              </a:rPr>
              <a:t>Maintain a reading log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latin typeface="Berlin Sans FB Dem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Berlin Sans FB Demi" pitchFamily="34" charset="0"/>
              </a:rPr>
              <a:t>Reading Workshop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Berlin Sans FB Demi" panose="020E0802020502020306" pitchFamily="34" charset="0"/>
              </a:rPr>
              <a:t>Guided Reading in small groups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Berlin Sans FB Demi" panose="020E0802020502020306" pitchFamily="34" charset="0"/>
              </a:rPr>
              <a:t>Literature Circles in small groups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447800"/>
            <a:ext cx="1438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en-US" sz="2400" dirty="0" smtClean="0">
              <a:latin typeface="Berlin Sans FB Demi" pitchFamily="34" charset="0"/>
            </a:endParaRPr>
          </a:p>
          <a:p>
            <a:pPr lvl="1" eaLnBrk="1" hangingPunct="1"/>
            <a:r>
              <a:rPr lang="en-US" sz="2400" dirty="0" smtClean="0">
                <a:latin typeface="Berlin Sans FB Demi" pitchFamily="34" charset="0"/>
              </a:rPr>
              <a:t>Writing</a:t>
            </a:r>
          </a:p>
          <a:p>
            <a:pPr lvl="2" eaLnBrk="1" hangingPunct="1"/>
            <a:r>
              <a:rPr lang="en-US" sz="2000" dirty="0" smtClean="0">
                <a:latin typeface="Berlin Sans FB Demi" panose="020E0802020502020306" pitchFamily="34" charset="0"/>
              </a:rPr>
              <a:t>6+1 Writing </a:t>
            </a:r>
            <a:r>
              <a:rPr lang="en-US" sz="2000" dirty="0" smtClean="0">
                <a:latin typeface="Berlin Sans FB Demi" panose="020E0802020502020306" pitchFamily="34" charset="0"/>
              </a:rPr>
              <a:t>Traits</a:t>
            </a:r>
          </a:p>
          <a:p>
            <a:pPr lvl="2" eaLnBrk="1" hangingPunct="1"/>
            <a:r>
              <a:rPr lang="en-US" sz="2000" dirty="0" smtClean="0">
                <a:latin typeface="Berlin Sans FB Demi" panose="020E0802020502020306" pitchFamily="34" charset="0"/>
              </a:rPr>
              <a:t>Lucy </a:t>
            </a:r>
            <a:r>
              <a:rPr lang="en-US" sz="2000" dirty="0" err="1" smtClean="0">
                <a:latin typeface="Berlin Sans FB Demi" panose="020E0802020502020306" pitchFamily="34" charset="0"/>
              </a:rPr>
              <a:t>Caukins</a:t>
            </a:r>
            <a:r>
              <a:rPr lang="en-US" sz="2000" dirty="0" smtClean="0">
                <a:latin typeface="Berlin Sans FB Demi" panose="020E0802020502020306" pitchFamily="34" charset="0"/>
              </a:rPr>
              <a:t> Writing Program</a:t>
            </a:r>
            <a:endParaRPr lang="en-US" sz="2000" dirty="0" smtClean="0">
              <a:latin typeface="Berlin Sans FB Demi" panose="020E0802020502020306" pitchFamily="34" charset="0"/>
            </a:endParaRPr>
          </a:p>
          <a:p>
            <a:pPr lvl="2" eaLnBrk="1" hangingPunct="1"/>
            <a:r>
              <a:rPr lang="en-US" sz="2000" dirty="0" smtClean="0">
                <a:latin typeface="Berlin Sans FB Demi" panose="020E0802020502020306" pitchFamily="34" charset="0"/>
              </a:rPr>
              <a:t>“Being a Writer” Writing Program </a:t>
            </a:r>
          </a:p>
          <a:p>
            <a:pPr lvl="2" eaLnBrk="1" hangingPunct="1"/>
            <a:r>
              <a:rPr lang="en-US" sz="2000" dirty="0" smtClean="0">
                <a:latin typeface="Berlin Sans FB Demi" panose="020E0802020502020306" pitchFamily="34" charset="0"/>
              </a:rPr>
              <a:t>Writer’s craft lessons and grammar lessons</a:t>
            </a:r>
          </a:p>
          <a:p>
            <a:pPr lvl="2" eaLnBrk="1" hangingPunct="1"/>
            <a:r>
              <a:rPr lang="en-US" sz="2000" dirty="0" smtClean="0">
                <a:latin typeface="Berlin Sans FB Demi" panose="020E0802020502020306" pitchFamily="34" charset="0"/>
              </a:rPr>
              <a:t>Research skills</a:t>
            </a:r>
          </a:p>
          <a:p>
            <a:pPr lvl="2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lvl="1" eaLnBrk="1" hangingPunct="1"/>
            <a:r>
              <a:rPr lang="en-US" sz="2400" dirty="0" smtClean="0">
                <a:latin typeface="Berlin Sans FB Demi" pitchFamily="34" charset="0"/>
              </a:rPr>
              <a:t>Spelling and Vocabulary</a:t>
            </a:r>
          </a:p>
          <a:p>
            <a:pPr lvl="2" eaLnBrk="1" hangingPunct="1"/>
            <a:r>
              <a:rPr lang="en-US" sz="2000" dirty="0" smtClean="0">
                <a:latin typeface="Berlin Sans FB Demi" panose="020E0802020502020306" pitchFamily="34" charset="0"/>
              </a:rPr>
              <a:t>Caesar’s English</a:t>
            </a:r>
          </a:p>
          <a:p>
            <a:pPr lvl="2" eaLnBrk="1" hangingPunct="1"/>
            <a:r>
              <a:rPr lang="en-US" sz="2000" dirty="0" smtClean="0">
                <a:latin typeface="Berlin Sans FB Demi" panose="020E0802020502020306" pitchFamily="34" charset="0"/>
              </a:rPr>
              <a:t>Word Study</a:t>
            </a:r>
            <a:endParaRPr lang="en-US" sz="1600" dirty="0" smtClean="0">
              <a:latin typeface="Berlin Sans FB Demi" panose="020E0802020502020306" pitchFamily="34" charset="0"/>
            </a:endParaRPr>
          </a:p>
        </p:txBody>
      </p:sp>
      <p:pic>
        <p:nvPicPr>
          <p:cNvPr id="19460" name="Picture 4" descr="j02337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6897">
            <a:off x="6781800" y="533400"/>
            <a:ext cx="2111375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94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27038"/>
            <a:ext cx="8305800" cy="5897562"/>
          </a:xfrm>
        </p:spPr>
        <p:txBody>
          <a:bodyPr/>
          <a:lstStyle/>
          <a:p>
            <a:pPr eaLnBrk="1" hangingPunct="1"/>
            <a:endParaRPr lang="en-US" dirty="0" smtClean="0">
              <a:latin typeface="Berlin Sans FB Demi" pitchFamily="34" charset="0"/>
            </a:endParaRPr>
          </a:p>
          <a:p>
            <a:pPr eaLnBrk="1" hangingPunct="1"/>
            <a:r>
              <a:rPr lang="en-US" dirty="0" smtClean="0">
                <a:latin typeface="Berlin Sans FB Demi" pitchFamily="34" charset="0"/>
              </a:rPr>
              <a:t>Social Studies</a:t>
            </a:r>
          </a:p>
          <a:p>
            <a:pPr lvl="1" eaLnBrk="1" hangingPunct="1"/>
            <a:r>
              <a:rPr lang="en-US" sz="2400" dirty="0" smtClean="0">
                <a:latin typeface="Berlin Sans FB Demi" panose="020E0802020502020306" pitchFamily="34" charset="0"/>
              </a:rPr>
              <a:t>Virginia Studies</a:t>
            </a:r>
          </a:p>
          <a:p>
            <a:pPr lvl="2" eaLnBrk="1" hangingPunct="1"/>
            <a:r>
              <a:rPr lang="en-US" sz="2000" dirty="0" smtClean="0">
                <a:latin typeface="Berlin Sans FB Demi" panose="020E0802020502020306" pitchFamily="34" charset="0"/>
              </a:rPr>
              <a:t>Geography of Virginia</a:t>
            </a:r>
          </a:p>
          <a:p>
            <a:pPr lvl="2" eaLnBrk="1" hangingPunct="1"/>
            <a:r>
              <a:rPr lang="en-US" sz="2000" dirty="0" smtClean="0">
                <a:latin typeface="Berlin Sans FB Demi" panose="020E0802020502020306" pitchFamily="34" charset="0"/>
              </a:rPr>
              <a:t>Woodland Indians</a:t>
            </a:r>
          </a:p>
          <a:p>
            <a:pPr lvl="2" eaLnBrk="1" hangingPunct="1"/>
            <a:r>
              <a:rPr lang="en-US" sz="2000" dirty="0" smtClean="0">
                <a:latin typeface="Berlin Sans FB Demi" panose="020E0802020502020306" pitchFamily="34" charset="0"/>
              </a:rPr>
              <a:t>Jamestown</a:t>
            </a:r>
          </a:p>
          <a:p>
            <a:pPr lvl="2" eaLnBrk="1" hangingPunct="1"/>
            <a:r>
              <a:rPr lang="en-US" sz="2000" dirty="0" smtClean="0">
                <a:latin typeface="Berlin Sans FB Demi" panose="020E0802020502020306" pitchFamily="34" charset="0"/>
              </a:rPr>
              <a:t>Colonial Life</a:t>
            </a:r>
          </a:p>
          <a:p>
            <a:pPr lvl="2" eaLnBrk="1" hangingPunct="1"/>
            <a:r>
              <a:rPr lang="en-US" sz="2000" dirty="0" smtClean="0">
                <a:latin typeface="Berlin Sans FB Demi" panose="020E0802020502020306" pitchFamily="34" charset="0"/>
              </a:rPr>
              <a:t>Revolutionary War</a:t>
            </a:r>
          </a:p>
          <a:p>
            <a:pPr lvl="2" eaLnBrk="1" hangingPunct="1"/>
            <a:r>
              <a:rPr lang="en-US" sz="2000" dirty="0" smtClean="0">
                <a:latin typeface="Berlin Sans FB Demi" panose="020E0802020502020306" pitchFamily="34" charset="0"/>
              </a:rPr>
              <a:t>Civil War</a:t>
            </a:r>
          </a:p>
          <a:p>
            <a:pPr lvl="2" eaLnBrk="1" hangingPunct="1"/>
            <a:r>
              <a:rPr lang="en-US" sz="2000" dirty="0" smtClean="0">
                <a:latin typeface="Berlin Sans FB Demi" panose="020E0802020502020306" pitchFamily="34" charset="0"/>
              </a:rPr>
              <a:t>Reconstruction</a:t>
            </a:r>
          </a:p>
          <a:p>
            <a:pPr lvl="2" eaLnBrk="1" hangingPunct="1"/>
            <a:r>
              <a:rPr lang="en-US" sz="2000" dirty="0" smtClean="0">
                <a:latin typeface="Berlin Sans FB Demi" panose="020E0802020502020306" pitchFamily="34" charset="0"/>
              </a:rPr>
              <a:t>Civil Rights</a:t>
            </a:r>
          </a:p>
          <a:p>
            <a:pPr lvl="2" eaLnBrk="1" hangingPunct="1"/>
            <a:r>
              <a:rPr lang="en-US" sz="2000" dirty="0" smtClean="0">
                <a:latin typeface="Berlin Sans FB Demi" panose="020E0802020502020306" pitchFamily="34" charset="0"/>
              </a:rPr>
              <a:t>20</a:t>
            </a:r>
            <a:r>
              <a:rPr lang="en-US" sz="2000" baseline="30000" dirty="0" smtClean="0">
                <a:latin typeface="Berlin Sans FB Demi" panose="020E0802020502020306" pitchFamily="34" charset="0"/>
              </a:rPr>
              <a:t>th</a:t>
            </a:r>
            <a:r>
              <a:rPr lang="en-US" sz="2000" dirty="0" smtClean="0">
                <a:latin typeface="Berlin Sans FB Demi" panose="020E0802020502020306" pitchFamily="34" charset="0"/>
              </a:rPr>
              <a:t> Century and Beyond</a:t>
            </a:r>
          </a:p>
          <a:p>
            <a:pPr lvl="1" eaLnBrk="1" hangingPunct="1">
              <a:buNone/>
            </a:pPr>
            <a:endParaRPr lang="en-US" sz="2400" dirty="0" smtClean="0"/>
          </a:p>
          <a:p>
            <a:pPr eaLnBrk="1" hangingPunct="1"/>
            <a:endParaRPr lang="en-US" sz="2800" dirty="0" smtClean="0">
              <a:latin typeface="Berlin Sans FB Demi" pitchFamily="34" charset="0"/>
            </a:endParaRPr>
          </a:p>
        </p:txBody>
      </p:sp>
      <p:pic>
        <p:nvPicPr>
          <p:cNvPr id="62468" name="Picture 4" descr="j023377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3262827">
            <a:off x="7845425" y="315913"/>
            <a:ext cx="1279525" cy="1241425"/>
          </a:xfrm>
          <a:noFill/>
        </p:spPr>
      </p:pic>
      <p:pic>
        <p:nvPicPr>
          <p:cNvPr id="4" name="Picture 6" descr="MCj010124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828800"/>
            <a:ext cx="4672012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24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3627</TotalTime>
  <Words>1253</Words>
  <Application>Microsoft Office PowerPoint</Application>
  <PresentationFormat>On-screen Show (4:3)</PresentationFormat>
  <Paragraphs>250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Welcome to  Back-to-School  Night</vt:lpstr>
      <vt:lpstr> Meet the Teacher</vt:lpstr>
      <vt:lpstr>A Typical Day in Fourth Grade</vt:lpstr>
      <vt:lpstr>Fourth Grade Specials</vt:lpstr>
      <vt:lpstr>Components of Responsive Classroom </vt:lpstr>
      <vt:lpstr>CETA</vt:lpstr>
      <vt:lpstr>What We Will Accomplish</vt:lpstr>
      <vt:lpstr>PowerPoint Presentation</vt:lpstr>
      <vt:lpstr>PowerPoint Presentation</vt:lpstr>
      <vt:lpstr>PowerPoint Presentation</vt:lpstr>
      <vt:lpstr>PowerPoint Presentation</vt:lpstr>
      <vt:lpstr>Standardized Testing</vt:lpstr>
      <vt:lpstr>How Will They Earn Their Grades?</vt:lpstr>
      <vt:lpstr>PowerPoint Presentation</vt:lpstr>
      <vt:lpstr>Effort Grades</vt:lpstr>
      <vt:lpstr>Achievement Rubric</vt:lpstr>
      <vt:lpstr>Final Marks on Progress Report</vt:lpstr>
      <vt:lpstr>Homework Policy</vt:lpstr>
      <vt:lpstr>Homework Help</vt:lpstr>
      <vt:lpstr>Muddy, Buggy, Clear</vt:lpstr>
      <vt:lpstr>Student Absences</vt:lpstr>
      <vt:lpstr>Communication on Progress</vt:lpstr>
      <vt:lpstr>Special Events</vt:lpstr>
      <vt:lpstr>Food and Allergy Policy</vt:lpstr>
      <vt:lpstr>Home &amp; School Communication</vt:lpstr>
      <vt:lpstr>Thank you for coming!  I am looking forward to a phenomenal year!</vt:lpstr>
    </vt:vector>
  </TitlesOfParts>
  <Company>Fairfax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To  Back To School Night</dc:title>
  <dc:creator>Fairfax County Public Schools</dc:creator>
  <cp:lastModifiedBy>Administrator</cp:lastModifiedBy>
  <cp:revision>93</cp:revision>
  <dcterms:created xsi:type="dcterms:W3CDTF">2004-09-01T23:39:00Z</dcterms:created>
  <dcterms:modified xsi:type="dcterms:W3CDTF">2015-09-16T03:15:15Z</dcterms:modified>
</cp:coreProperties>
</file>